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63" r:id="rId2"/>
    <p:sldId id="270" r:id="rId3"/>
    <p:sldId id="311" r:id="rId4"/>
    <p:sldId id="290" r:id="rId5"/>
    <p:sldId id="312" r:id="rId6"/>
    <p:sldId id="313" r:id="rId7"/>
    <p:sldId id="314" r:id="rId8"/>
    <p:sldId id="316" r:id="rId9"/>
    <p:sldId id="315" r:id="rId10"/>
    <p:sldId id="295" r:id="rId11"/>
    <p:sldId id="317" r:id="rId12"/>
    <p:sldId id="318" r:id="rId13"/>
    <p:sldId id="319" r:id="rId14"/>
    <p:sldId id="320" r:id="rId15"/>
    <p:sldId id="29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9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381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381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EBE5E2"/>
          </a:solidFill>
        </a:fill>
      </a:tcStyle>
    </a:wholeTbl>
    <a:band2H>
      <a:tcTxStyle/>
      <a:tcStyle>
        <a:tcBdr/>
        <a:fill>
          <a:solidFill>
            <a:srgbClr val="F5F2F1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381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381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CAD6CB"/>
          </a:solidFill>
        </a:fill>
      </a:tcStyle>
    </a:wholeTbl>
    <a:band2H>
      <a:tcTxStyle/>
      <a:tcStyle>
        <a:tcBdr/>
        <a:fill>
          <a:solidFill>
            <a:srgbClr val="E6ECE7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381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381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818A93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18A93"/>
          </a:solidFill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CFD0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381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381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818A93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818A93">
              <a:alpha val="20000"/>
            </a:srgbClr>
          </a:solidFill>
        </a:fill>
      </a:tcStyle>
    </a:firstCol>
    <a:la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508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254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71"/>
    <p:restoredTop sz="71372"/>
  </p:normalViewPr>
  <p:slideViewPr>
    <p:cSldViewPr snapToGrid="0" snapToObjects="1">
      <p:cViewPr varScale="1">
        <p:scale>
          <a:sx n="45" d="100"/>
          <a:sy n="45" d="100"/>
        </p:scale>
        <p:origin x="139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tiff>
</file>

<file path=ppt/media/image17.tiff>
</file>

<file path=ppt/media/image18.tiff>
</file>

<file path=ppt/media/image3.jpe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2" name="Shape 18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6999"/>
      </a:lnSpc>
      <a:defRPr sz="2200" b="0" i="0">
        <a:latin typeface="Microsoft YaHei" panose="020B0503020204020204" pitchFamily="34" charset="-122"/>
        <a:ea typeface="+mn-ea"/>
        <a:cs typeface="Open Sans" panose="020B0606030504020204" pitchFamily="34" charset="0"/>
        <a:sym typeface="Helvetica Neue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2014</a:t>
            </a:r>
            <a:r>
              <a:rPr kumimoji="1" lang="zh-CN" altLang="en-US" dirty="0"/>
              <a:t>年</a:t>
            </a:r>
            <a:r>
              <a:rPr kumimoji="1" lang="en-US" altLang="zh-CN" dirty="0"/>
              <a:t>Google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Redhat</a:t>
            </a:r>
            <a:r>
              <a:rPr kumimoji="1" lang="zh-CN" altLang="en-US" dirty="0"/>
              <a:t>一起联合推出</a:t>
            </a:r>
            <a:br>
              <a:rPr kumimoji="1" lang="en-US" altLang="zh-CN" dirty="0"/>
            </a:br>
            <a:r>
              <a:rPr kumimoji="1" lang="en-US" altLang="zh-CN" dirty="0"/>
              <a:t>docker swarm </a:t>
            </a:r>
            <a:r>
              <a:rPr kumimoji="1" lang="en-US" altLang="zh-CN" dirty="0" err="1"/>
              <a:t>mesos</a:t>
            </a:r>
            <a:r>
              <a:rPr kumimoji="1" lang="zh-CN" altLang="en-US" dirty="0"/>
              <a:t>竞品 但是不好用</a:t>
            </a:r>
            <a:br>
              <a:rPr kumimoji="1" lang="en-US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3153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2162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6691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01839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89342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直接起一个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进程</a:t>
            </a:r>
            <a:endParaRPr kumimoji="1" lang="en-US" altLang="zh-CN" dirty="0"/>
          </a:p>
          <a:p>
            <a:r>
              <a:rPr kumimoji="1" lang="en-US" altLang="zh-CN" dirty="0" err="1"/>
              <a:t>Dockerfile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ps</a:t>
            </a:r>
            <a:r>
              <a:rPr kumimoji="1" lang="en-US" altLang="zh-CN" dirty="0"/>
              <a:t> –</a:t>
            </a:r>
            <a:r>
              <a:rPr kumimoji="1" lang="en-US" altLang="zh-CN" dirty="0" err="1"/>
              <a:t>ef</a:t>
            </a:r>
            <a:r>
              <a:rPr kumimoji="1" lang="en-US" altLang="zh-CN" dirty="0"/>
              <a:t> docker build docker run docker push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87775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http://</a:t>
            </a:r>
            <a:r>
              <a:rPr kumimoji="1" lang="en" altLang="zh-CN" dirty="0" err="1"/>
              <a:t>wsfdl.com</a:t>
            </a:r>
            <a:r>
              <a:rPr kumimoji="1" lang="en" altLang="zh-CN" dirty="0"/>
              <a:t>/</a:t>
            </a:r>
            <a:r>
              <a:rPr kumimoji="1" lang="en" altLang="zh-CN" dirty="0" err="1"/>
              <a:t>kubernetes</a:t>
            </a:r>
            <a:r>
              <a:rPr kumimoji="1" lang="en" altLang="zh-CN" dirty="0"/>
              <a:t>/2019/01/10/list_watch_in_k8s.html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7097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3258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8029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40441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5273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4597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Operator pattern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首先由 </a:t>
            </a:r>
            <a:r>
              <a:rPr lang="en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CoreOS 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提出，通过结合 </a:t>
            </a:r>
            <a:r>
              <a:rPr lang="en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CRD 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和 </a:t>
            </a:r>
            <a:r>
              <a:rPr lang="en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custom controller 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将特定应用的运维知识转换为代码，实现应用运维的自动化和智能化。</a:t>
            </a:r>
            <a:r>
              <a:rPr lang="en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Operator 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允许 </a:t>
            </a:r>
            <a:r>
              <a:rPr lang="en" altLang="zh-CN" sz="2200" b="0" i="0" dirty="0" err="1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kubernetes</a:t>
            </a:r>
            <a:r>
              <a:rPr lang="en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 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来管理复杂的，有状态的分布式应用程序，并由 </a:t>
            </a:r>
            <a:r>
              <a:rPr lang="en" altLang="zh-CN" sz="2200" b="0" i="0" dirty="0" err="1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kubernetes</a:t>
            </a:r>
            <a:r>
              <a:rPr lang="en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 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对其进行自动化管理，例如，</a:t>
            </a:r>
            <a:r>
              <a:rPr lang="en" altLang="zh-CN" sz="2200" b="0" i="0" dirty="0" err="1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etcd</a:t>
            </a:r>
            <a:r>
              <a:rPr lang="en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 operator 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能够创建并管理一组 </a:t>
            </a:r>
            <a:r>
              <a:rPr lang="en" altLang="zh-CN" sz="2200" b="0" i="0" dirty="0" err="1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etcd</a:t>
            </a:r>
            <a:r>
              <a:rPr lang="en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 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集群， 定制化的 </a:t>
            </a:r>
            <a:r>
              <a:rPr lang="en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controller 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组件了解这些资源，知道如何维护这些特定的应用。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3269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5381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ver 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jhk-1590724501114.jpg" descr="jhk-159072450111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693" y="-62806"/>
            <a:ext cx="29338374" cy="13841612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矩形"/>
          <p:cNvSpPr/>
          <p:nvPr/>
        </p:nvSpPr>
        <p:spPr>
          <a:xfrm>
            <a:off x="-42530" y="-50800"/>
            <a:ext cx="24384000" cy="13817600"/>
          </a:xfrm>
          <a:prstGeom prst="rect">
            <a:avLst/>
          </a:prstGeom>
          <a:solidFill>
            <a:srgbClr val="FFFFFF">
              <a:alpha val="80541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pic>
        <p:nvPicPr>
          <p:cNvPr id="25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00" y="12152476"/>
            <a:ext cx="22332852" cy="689086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2020.06.18"/>
          <p:cNvSpPr txBox="1">
            <a:spLocks noGrp="1"/>
          </p:cNvSpPr>
          <p:nvPr>
            <p:ph type="body" sz="quarter" idx="13"/>
          </p:nvPr>
        </p:nvSpPr>
        <p:spPr>
          <a:xfrm>
            <a:off x="1689100" y="9522865"/>
            <a:ext cx="15944850" cy="77976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70000"/>
              </a:lnSpc>
              <a:spcBef>
                <a:spcPts val="0"/>
              </a:spcBef>
              <a:buSzTx/>
              <a:buNone/>
              <a:defRPr sz="3200" b="0" i="0">
                <a:solidFill>
                  <a:srgbClr val="4F4E5B"/>
                </a:solidFill>
                <a:latin typeface="Microsoft YaHei" panose="020B0503020204020204" pitchFamily="34" charset="-122"/>
              </a:defRPr>
            </a:lvl1pPr>
          </a:lstStyle>
          <a:p>
            <a:r>
              <a:t>2020.06.18</a:t>
            </a:r>
          </a:p>
        </p:txBody>
      </p:sp>
      <p:sp>
        <p:nvSpPr>
          <p:cNvPr id="27" name="数字世界基石，全景自由计算"/>
          <p:cNvSpPr txBox="1">
            <a:spLocks noGrp="1"/>
          </p:cNvSpPr>
          <p:nvPr>
            <p:ph type="body" sz="quarter" idx="14"/>
          </p:nvPr>
        </p:nvSpPr>
        <p:spPr>
          <a:xfrm>
            <a:off x="1689100" y="3796258"/>
            <a:ext cx="21005800" cy="228600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9000" b="0" i="0" baseline="88">
                <a:solidFill>
                  <a:srgbClr val="000000"/>
                </a:solidFill>
                <a:latin typeface="Microsoft YaHei" panose="020B0503020204020204" pitchFamily="34" charset="-122"/>
              </a:defRPr>
            </a:lvl1pPr>
          </a:lstStyle>
          <a:p>
            <a:r>
              <a:t>数字世界基石，全景自由计算</a:t>
            </a:r>
          </a:p>
        </p:txBody>
      </p:sp>
      <p:sp>
        <p:nvSpPr>
          <p:cNvPr id="3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D0CF1E4E-70E3-1245-A746-FC7544AE697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89100" y="6464300"/>
            <a:ext cx="9220200" cy="957226"/>
          </a:xfrm>
        </p:spPr>
        <p:txBody>
          <a:bodyPr/>
          <a:lstStyle>
            <a:lvl1pPr algn="l">
              <a:lnSpc>
                <a:spcPct val="100000"/>
              </a:lnSpc>
              <a:defRPr sz="5600"/>
            </a:lvl1pPr>
          </a:lstStyle>
          <a:p>
            <a:pPr lvl="0"/>
            <a:r>
              <a:rPr kumimoji="1" lang="en-US" altLang="zh-CN"/>
              <a:t>Richard Huang</a:t>
            </a:r>
          </a:p>
        </p:txBody>
      </p:sp>
      <p:sp>
        <p:nvSpPr>
          <p:cNvPr id="11" name="文本占位符 4">
            <a:extLst>
              <a:ext uri="{FF2B5EF4-FFF2-40B4-BE49-F238E27FC236}">
                <a16:creationId xmlns:a16="http://schemas.microsoft.com/office/drawing/2014/main" id="{C0960A4E-8407-D648-A511-1A6623EE7E2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9100" y="7456417"/>
            <a:ext cx="9220200" cy="727181"/>
          </a:xfrm>
        </p:spPr>
        <p:txBody>
          <a:bodyPr/>
          <a:lstStyle>
            <a:lvl1pPr algn="l">
              <a:lnSpc>
                <a:spcPct val="100000"/>
              </a:lnSpc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kumimoji="1" lang="zh-CN" altLang="en-US"/>
              <a:t>青云</a:t>
            </a:r>
            <a:r>
              <a:rPr kumimoji="1" lang="en-US" altLang="zh-CN"/>
              <a:t>QingCloud CEO</a:t>
            </a:r>
            <a:endParaRPr kumimoji="1"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204EAFF-701B-FC42-98DD-8E64B66756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71200" y="695005"/>
            <a:ext cx="5029200" cy="11303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51" name="正文一级列表…"/>
          <p:cNvSpPr txBox="1">
            <a:spLocks noGrp="1"/>
          </p:cNvSpPr>
          <p:nvPr>
            <p:ph type="body" idx="13"/>
          </p:nvPr>
        </p:nvSpPr>
        <p:spPr>
          <a:xfrm>
            <a:off x="2489200" y="4291510"/>
            <a:ext cx="19405600" cy="7502130"/>
          </a:xfrm>
          <a:prstGeom prst="rect">
            <a:avLst/>
          </a:prstGeom>
        </p:spPr>
        <p:txBody>
          <a:bodyPr lIns="91439" tIns="91439" rIns="91439" bIns="91439" anchor="t"/>
          <a:lstStyle>
            <a:lvl1pPr>
              <a:defRPr b="0" i="0">
                <a:latin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</a:defRPr>
            </a:lvl3pPr>
          </a:lstStyle>
          <a:p>
            <a:pPr marL="889000" indent="-889000">
              <a:buClr>
                <a:srgbClr val="00A971"/>
              </a:buClr>
              <a:buSzPct val="93000"/>
              <a:buFont typeface="Helvetica Neue"/>
              <a:buChar char="►"/>
              <a:defRPr sz="3600">
                <a:solidFill>
                  <a:srgbClr val="000000"/>
                </a:solidFill>
              </a:defRPr>
            </a:pPr>
            <a:r>
              <a:t>正文一级列表</a:t>
            </a:r>
          </a:p>
          <a:p>
            <a:pPr marL="889000" indent="-889000">
              <a:lnSpc>
                <a:spcPct val="70000"/>
              </a:lnSpc>
              <a:buClr>
                <a:srgbClr val="00A971"/>
              </a:buClr>
              <a:buSzPct val="93000"/>
              <a:buFont typeface="Helvetica Neue"/>
              <a:buChar char="►"/>
              <a:defRPr sz="3600" b="0">
                <a:solidFill>
                  <a:srgbClr val="000000"/>
                </a:solidFill>
              </a:defRPr>
            </a:pPr>
            <a:r>
              <a:t>Support rich multi-tier architectures</a:t>
            </a:r>
          </a:p>
          <a:p>
            <a:pPr marL="1914525" lvl="1" indent="-1000125">
              <a:lnSpc>
                <a:spcPct val="70000"/>
              </a:lnSpc>
              <a:buClr>
                <a:srgbClr val="00A971"/>
              </a:buClr>
              <a:buSzPct val="150000"/>
              <a:buFont typeface="Helvetica Neue"/>
              <a:buChar char="-"/>
              <a:defRPr sz="3600" b="0">
                <a:solidFill>
                  <a:srgbClr val="000000"/>
                </a:solidFill>
              </a:defRPr>
            </a:pPr>
            <a:r>
              <a:t>second level</a:t>
            </a:r>
          </a:p>
          <a:p>
            <a:pPr marL="2547257" lvl="2" indent="-718457">
              <a:lnSpc>
                <a:spcPct val="70000"/>
              </a:lnSpc>
              <a:buClr>
                <a:srgbClr val="00A971"/>
              </a:buClr>
              <a:buSzPct val="100000"/>
              <a:buFont typeface="Helvetica Neue"/>
              <a:defRPr sz="3600" b="0">
                <a:solidFill>
                  <a:srgbClr val="000000"/>
                </a:solidFill>
              </a:defRPr>
            </a:pPr>
            <a:r>
              <a:t>third level</a:t>
            </a:r>
          </a:p>
        </p:txBody>
      </p:sp>
      <p:sp>
        <p:nvSpPr>
          <p:cNvPr id="52" name="TextBox 23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0514338" y="1525032"/>
            <a:ext cx="3375263" cy="1077198"/>
          </a:xfrm>
          <a:prstGeom prst="rect">
            <a:avLst/>
          </a:prstGeom>
        </p:spPr>
        <p:txBody>
          <a:bodyPr wrap="none" lIns="45710" tIns="45710" rIns="45710" bIns="4571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6400" b="0" i="0" baseline="0">
                <a:solidFill>
                  <a:srgbClr val="000000"/>
                </a:solidFill>
                <a:latin typeface="Microsoft YaHei" panose="020B0503020204020204" pitchFamily="3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53" name="Subtitle 2"/>
          <p:cNvSpPr txBox="1">
            <a:spLocks noGrp="1"/>
          </p:cNvSpPr>
          <p:nvPr>
            <p:ph type="body" sz="quarter" idx="15"/>
          </p:nvPr>
        </p:nvSpPr>
        <p:spPr>
          <a:xfrm>
            <a:off x="9906538" y="2558831"/>
            <a:ext cx="4490012" cy="553549"/>
          </a:xfrm>
          <a:prstGeom prst="rect">
            <a:avLst/>
          </a:prstGeom>
        </p:spPr>
        <p:txBody>
          <a:bodyPr wrap="none" lIns="108744" tIns="108744" rIns="108744" bIns="108744" anchor="t">
            <a:spAutoFit/>
          </a:bodyPr>
          <a:lstStyle>
            <a:lvl1pPr marL="0" indent="0">
              <a:lnSpc>
                <a:spcPct val="70000"/>
              </a:lnSpc>
              <a:buSzTx/>
              <a:buNone/>
              <a:defRPr sz="3000" b="0" i="0">
                <a:latin typeface="Microsoft YaHei" panose="020B0503020204020204" pitchFamily="34" charset="-122"/>
              </a:defRPr>
            </a:lvl1pPr>
          </a:lstStyle>
          <a:p>
            <a:r>
              <a:t>YOUR GREAT SUBTITLE</a:t>
            </a:r>
          </a:p>
        </p:txBody>
      </p:sp>
      <p:sp>
        <p:nvSpPr>
          <p:cNvPr id="5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F220F2A-E7B7-AB43-BF06-100B7B8B97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PT背景-浅色-20200830_画板 1.png" descr="PPT背景-浅色-20200830_画板 1.png"/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64" name="TextBox 23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0514338" y="1525032"/>
            <a:ext cx="3375263" cy="1077198"/>
          </a:xfrm>
          <a:prstGeom prst="rect">
            <a:avLst/>
          </a:prstGeom>
        </p:spPr>
        <p:txBody>
          <a:bodyPr wrap="none" lIns="45710" tIns="45710" rIns="45710" bIns="4571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6400" b="0" i="0" baseline="0">
                <a:solidFill>
                  <a:srgbClr val="000000"/>
                </a:solidFill>
                <a:latin typeface="Microsoft YaHei" panose="020B0503020204020204" pitchFamily="3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65" name="Subtitle 2"/>
          <p:cNvSpPr txBox="1">
            <a:spLocks noGrp="1"/>
          </p:cNvSpPr>
          <p:nvPr>
            <p:ph type="body" sz="quarter" idx="14"/>
          </p:nvPr>
        </p:nvSpPr>
        <p:spPr>
          <a:xfrm>
            <a:off x="9906538" y="2558831"/>
            <a:ext cx="4490012" cy="553549"/>
          </a:xfrm>
          <a:prstGeom prst="rect">
            <a:avLst/>
          </a:prstGeom>
        </p:spPr>
        <p:txBody>
          <a:bodyPr wrap="none" lIns="108744" tIns="108744" rIns="108744" bIns="108744" anchor="t">
            <a:spAutoFit/>
          </a:bodyPr>
          <a:lstStyle>
            <a:lvl1pPr marL="0" indent="0">
              <a:lnSpc>
                <a:spcPct val="70000"/>
              </a:lnSpc>
              <a:buSzTx/>
              <a:buNone/>
              <a:defRPr sz="3000" b="0" i="0">
                <a:latin typeface="Microsoft YaHei" panose="020B0503020204020204" pitchFamily="34" charset="-122"/>
              </a:defRPr>
            </a:lvl1pPr>
          </a:lstStyle>
          <a:p>
            <a:r>
              <a:t>YOUR GREAT SUBTITLE</a:t>
            </a:r>
          </a:p>
        </p:txBody>
      </p:sp>
      <p:sp>
        <p:nvSpPr>
          <p:cNvPr id="66" name="正文一级列表…"/>
          <p:cNvSpPr txBox="1">
            <a:spLocks noGrp="1"/>
          </p:cNvSpPr>
          <p:nvPr>
            <p:ph type="body" idx="15"/>
          </p:nvPr>
        </p:nvSpPr>
        <p:spPr>
          <a:xfrm>
            <a:off x="2489200" y="4291510"/>
            <a:ext cx="19405600" cy="7502130"/>
          </a:xfrm>
          <a:prstGeom prst="rect">
            <a:avLst/>
          </a:prstGeom>
        </p:spPr>
        <p:txBody>
          <a:bodyPr lIns="91439" tIns="91439" rIns="91439" bIns="91439" anchor="t"/>
          <a:lstStyle>
            <a:lvl1pPr>
              <a:defRPr b="0" i="0">
                <a:latin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</a:defRPr>
            </a:lvl3pPr>
          </a:lstStyle>
          <a:p>
            <a:pPr marL="889000" indent="-889000">
              <a:lnSpc>
                <a:spcPct val="70000"/>
              </a:lnSpc>
              <a:buClr>
                <a:srgbClr val="00A971"/>
              </a:buClr>
              <a:buSzPct val="93000"/>
              <a:buFont typeface="Helvetica Neue"/>
              <a:buChar char="►"/>
              <a:defRPr sz="3600" b="0">
                <a:solidFill>
                  <a:srgbClr val="000000"/>
                </a:solidFill>
              </a:defRPr>
            </a:pPr>
            <a:r>
              <a:t>正文一级列表</a:t>
            </a:r>
          </a:p>
          <a:p>
            <a:pPr marL="889000" indent="-889000">
              <a:lnSpc>
                <a:spcPct val="70000"/>
              </a:lnSpc>
              <a:buClr>
                <a:srgbClr val="00A971"/>
              </a:buClr>
              <a:buSzPct val="93000"/>
              <a:buFont typeface="Helvetica Neue"/>
              <a:buChar char="►"/>
              <a:defRPr sz="3600" b="0">
                <a:solidFill>
                  <a:srgbClr val="000000"/>
                </a:solidFill>
              </a:defRPr>
            </a:pPr>
            <a:r>
              <a:t>Support rich multi-tier architectures</a:t>
            </a:r>
          </a:p>
          <a:p>
            <a:pPr marL="1914525" lvl="1" indent="-1000125">
              <a:lnSpc>
                <a:spcPct val="70000"/>
              </a:lnSpc>
              <a:buClr>
                <a:srgbClr val="00A971"/>
              </a:buClr>
              <a:buSzPct val="150000"/>
              <a:buFont typeface="Helvetica Neue"/>
              <a:buChar char="-"/>
              <a:defRPr sz="3600" b="0">
                <a:solidFill>
                  <a:srgbClr val="000000"/>
                </a:solidFill>
              </a:defRPr>
            </a:pPr>
            <a:r>
              <a:t>second level</a:t>
            </a:r>
          </a:p>
          <a:p>
            <a:pPr marL="2547257" lvl="2" indent="-718457">
              <a:lnSpc>
                <a:spcPct val="70000"/>
              </a:lnSpc>
              <a:buClr>
                <a:srgbClr val="00A971"/>
              </a:buClr>
              <a:buSzPct val="100000"/>
              <a:buFont typeface="Helvetica Neue"/>
              <a:defRPr sz="3600" b="0">
                <a:solidFill>
                  <a:srgbClr val="000000"/>
                </a:solidFill>
              </a:defRPr>
            </a:pPr>
            <a:r>
              <a:t>third level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4C62D0D-D53D-7C4B-95B5-51A4CC03D90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76" name="正文一级列表…"/>
          <p:cNvSpPr txBox="1">
            <a:spLocks noGrp="1"/>
          </p:cNvSpPr>
          <p:nvPr>
            <p:ph type="body" sz="quarter" idx="13"/>
          </p:nvPr>
        </p:nvSpPr>
        <p:spPr>
          <a:xfrm>
            <a:off x="2489200" y="4291510"/>
            <a:ext cx="8867974" cy="7502130"/>
          </a:xfrm>
          <a:prstGeom prst="rect">
            <a:avLst/>
          </a:prstGeom>
        </p:spPr>
        <p:txBody>
          <a:bodyPr lIns="91439" tIns="91439" rIns="91439" bIns="91439" anchor="t"/>
          <a:lstStyle>
            <a:lvl1pPr>
              <a:defRPr b="0" i="0">
                <a:latin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</a:defRPr>
            </a:lvl3pPr>
          </a:lstStyle>
          <a:p>
            <a:pPr marL="889000" indent="-889000">
              <a:lnSpc>
                <a:spcPct val="70000"/>
              </a:lnSpc>
              <a:buClr>
                <a:srgbClr val="00A971"/>
              </a:buClr>
              <a:buSzPct val="93000"/>
              <a:buFont typeface="Helvetica Neue"/>
              <a:buChar char="►"/>
              <a:defRPr sz="3600" b="0">
                <a:solidFill>
                  <a:srgbClr val="000000"/>
                </a:solidFill>
              </a:defRPr>
            </a:pPr>
            <a:r>
              <a:t>正文一级列表</a:t>
            </a:r>
          </a:p>
          <a:p>
            <a:pPr marL="889000" indent="-889000">
              <a:lnSpc>
                <a:spcPct val="70000"/>
              </a:lnSpc>
              <a:buClr>
                <a:srgbClr val="00A971"/>
              </a:buClr>
              <a:buSzPct val="93000"/>
              <a:buFont typeface="Helvetica Neue"/>
              <a:buChar char="►"/>
              <a:defRPr sz="3600" b="0">
                <a:solidFill>
                  <a:srgbClr val="000000"/>
                </a:solidFill>
              </a:defRPr>
            </a:pPr>
            <a:r>
              <a:t>Support rich multi-tier architectures</a:t>
            </a:r>
          </a:p>
          <a:p>
            <a:pPr marL="1914525" lvl="1" indent="-1000125">
              <a:lnSpc>
                <a:spcPct val="70000"/>
              </a:lnSpc>
              <a:buClr>
                <a:srgbClr val="00A971"/>
              </a:buClr>
              <a:buSzPct val="150000"/>
              <a:buFont typeface="Helvetica Neue"/>
              <a:buChar char="-"/>
              <a:defRPr sz="3600" b="0">
                <a:solidFill>
                  <a:srgbClr val="000000"/>
                </a:solidFill>
              </a:defRPr>
            </a:pPr>
            <a:r>
              <a:t>second level</a:t>
            </a:r>
          </a:p>
          <a:p>
            <a:pPr marL="2547257" lvl="2" indent="-718457">
              <a:lnSpc>
                <a:spcPct val="70000"/>
              </a:lnSpc>
              <a:buClr>
                <a:srgbClr val="00A971"/>
              </a:buClr>
              <a:buSzPct val="100000"/>
              <a:buFont typeface="Helvetica Neue"/>
              <a:defRPr sz="3600" b="0">
                <a:solidFill>
                  <a:srgbClr val="000000"/>
                </a:solidFill>
              </a:defRPr>
            </a:pPr>
            <a:r>
              <a:t>third level</a:t>
            </a:r>
          </a:p>
        </p:txBody>
      </p:sp>
      <p:sp>
        <p:nvSpPr>
          <p:cNvPr id="77" name="TextBox 23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0514338" y="1525032"/>
            <a:ext cx="3375263" cy="1077198"/>
          </a:xfrm>
          <a:prstGeom prst="rect">
            <a:avLst/>
          </a:prstGeom>
        </p:spPr>
        <p:txBody>
          <a:bodyPr wrap="none" lIns="45710" tIns="45710" rIns="45710" bIns="4571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6400" b="0" i="0" baseline="0">
                <a:solidFill>
                  <a:srgbClr val="000000"/>
                </a:solidFill>
                <a:latin typeface="Microsoft YaHei" panose="020B0503020204020204" pitchFamily="3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78" name="Subtitle 2"/>
          <p:cNvSpPr txBox="1">
            <a:spLocks noGrp="1"/>
          </p:cNvSpPr>
          <p:nvPr>
            <p:ph type="body" sz="quarter" idx="15"/>
          </p:nvPr>
        </p:nvSpPr>
        <p:spPr>
          <a:xfrm>
            <a:off x="9906538" y="2558831"/>
            <a:ext cx="4490012" cy="553549"/>
          </a:xfrm>
          <a:prstGeom prst="rect">
            <a:avLst/>
          </a:prstGeom>
        </p:spPr>
        <p:txBody>
          <a:bodyPr wrap="none" lIns="108744" tIns="108744" rIns="108744" bIns="108744" anchor="t">
            <a:spAutoFit/>
          </a:bodyPr>
          <a:lstStyle>
            <a:lvl1pPr marL="0" indent="0">
              <a:lnSpc>
                <a:spcPct val="70000"/>
              </a:lnSpc>
              <a:buSzTx/>
              <a:buNone/>
              <a:defRPr sz="3000" b="0" i="0">
                <a:latin typeface="Microsoft YaHei" panose="020B0503020204020204" pitchFamily="34" charset="-122"/>
              </a:defRPr>
            </a:lvl1pPr>
          </a:lstStyle>
          <a:p>
            <a:r>
              <a:t>YOUR GREAT SUBTITLE</a:t>
            </a:r>
          </a:p>
        </p:txBody>
      </p:sp>
      <p:sp>
        <p:nvSpPr>
          <p:cNvPr id="79" name="正文一级列表…"/>
          <p:cNvSpPr txBox="1"/>
          <p:nvPr/>
        </p:nvSpPr>
        <p:spPr>
          <a:xfrm>
            <a:off x="13056344" y="4291510"/>
            <a:ext cx="8867974" cy="7502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/>
          <a:p>
            <a:pPr marL="889000" indent="-889000">
              <a:lnSpc>
                <a:spcPct val="70000"/>
              </a:lnSpc>
              <a:spcBef>
                <a:spcPts val="5200"/>
              </a:spcBef>
              <a:buClr>
                <a:srgbClr val="00A971"/>
              </a:buClr>
              <a:buSzPct val="93000"/>
              <a:buFont typeface="Helvetica Neue"/>
              <a:buChar char="►"/>
              <a:defRPr sz="3600" b="0" baseline="0"/>
            </a:pPr>
            <a:r>
              <a: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正文一级列表</a:t>
            </a:r>
          </a:p>
          <a:p>
            <a:pPr marL="889000" indent="-889000">
              <a:lnSpc>
                <a:spcPct val="70000"/>
              </a:lnSpc>
              <a:spcBef>
                <a:spcPts val="5200"/>
              </a:spcBef>
              <a:buClr>
                <a:srgbClr val="00A971"/>
              </a:buClr>
              <a:buSzPct val="93000"/>
              <a:buFont typeface="Helvetica Neue"/>
              <a:buChar char="►"/>
              <a:defRPr sz="3600" b="0" baseline="0"/>
            </a:pPr>
            <a:r>
              <a: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Support rich multi-tier architectures</a:t>
            </a:r>
          </a:p>
          <a:p>
            <a:pPr marL="1914525" lvl="1" indent="-1000125">
              <a:lnSpc>
                <a:spcPct val="70000"/>
              </a:lnSpc>
              <a:spcBef>
                <a:spcPts val="5200"/>
              </a:spcBef>
              <a:buClr>
                <a:srgbClr val="00A971"/>
              </a:buClr>
              <a:buSzPct val="150000"/>
              <a:buFont typeface="Helvetica Neue"/>
              <a:buChar char="-"/>
              <a:defRPr sz="3600" b="0" baseline="0"/>
            </a:pPr>
            <a:r>
              <a: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second level</a:t>
            </a:r>
          </a:p>
          <a:p>
            <a:pPr marL="2547257" lvl="2" indent="-718457">
              <a:lnSpc>
                <a:spcPct val="70000"/>
              </a:lnSpc>
              <a:spcBef>
                <a:spcPts val="5200"/>
              </a:spcBef>
              <a:buClr>
                <a:srgbClr val="00A971"/>
              </a:buClr>
              <a:buSzPct val="100000"/>
              <a:buFont typeface="Helvetica Neue"/>
              <a:buChar char="•"/>
              <a:defRPr sz="3600" b="0" baseline="0"/>
            </a:pPr>
            <a:r>
              <a: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third level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0BD2EF9-6B03-8D49-ACBE-60B2366A9C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89" name="01"/>
          <p:cNvSpPr txBox="1">
            <a:spLocks noGrp="1"/>
          </p:cNvSpPr>
          <p:nvPr>
            <p:ph type="body" sz="quarter" idx="13"/>
          </p:nvPr>
        </p:nvSpPr>
        <p:spPr>
          <a:xfrm>
            <a:off x="2356464" y="4006751"/>
            <a:ext cx="2167657" cy="133369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8000" b="0" i="0">
                <a:latin typeface="Microsoft YaHei" panose="020B0503020204020204" pitchFamily="34" charset="-122"/>
              </a:defRPr>
            </a:lvl1pPr>
          </a:lstStyle>
          <a:p>
            <a:r>
              <a:t>01</a:t>
            </a:r>
          </a:p>
        </p:txBody>
      </p:sp>
      <p:sp>
        <p:nvSpPr>
          <p:cNvPr id="90" name="02"/>
          <p:cNvSpPr txBox="1">
            <a:spLocks noGrp="1"/>
          </p:cNvSpPr>
          <p:nvPr>
            <p:ph type="body" sz="quarter" idx="14"/>
          </p:nvPr>
        </p:nvSpPr>
        <p:spPr>
          <a:xfrm>
            <a:off x="2356464" y="7804051"/>
            <a:ext cx="2167657" cy="133369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8000" b="0" i="0">
                <a:latin typeface="Microsoft YaHei" panose="020B0503020204020204" pitchFamily="34" charset="-122"/>
              </a:defRPr>
            </a:lvl1pPr>
          </a:lstStyle>
          <a:p>
            <a:r>
              <a:t>02</a:t>
            </a:r>
          </a:p>
        </p:txBody>
      </p:sp>
      <p:sp>
        <p:nvSpPr>
          <p:cNvPr id="91" name="03"/>
          <p:cNvSpPr txBox="1">
            <a:spLocks noGrp="1"/>
          </p:cNvSpPr>
          <p:nvPr>
            <p:ph type="body" sz="quarter" idx="15"/>
          </p:nvPr>
        </p:nvSpPr>
        <p:spPr>
          <a:xfrm>
            <a:off x="12897464" y="4006751"/>
            <a:ext cx="2167657" cy="133369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8000" b="0" i="0">
                <a:latin typeface="Microsoft YaHei" panose="020B0503020204020204" pitchFamily="34" charset="-122"/>
              </a:defRPr>
            </a:lvl1pPr>
          </a:lstStyle>
          <a:p>
            <a:r>
              <a:t>03</a:t>
            </a:r>
          </a:p>
        </p:txBody>
      </p:sp>
      <p:sp>
        <p:nvSpPr>
          <p:cNvPr id="92" name="04"/>
          <p:cNvSpPr txBox="1">
            <a:spLocks noGrp="1"/>
          </p:cNvSpPr>
          <p:nvPr>
            <p:ph type="body" sz="quarter" idx="16"/>
          </p:nvPr>
        </p:nvSpPr>
        <p:spPr>
          <a:xfrm>
            <a:off x="12897464" y="7804051"/>
            <a:ext cx="2167657" cy="133369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8000" b="0" i="0">
                <a:latin typeface="Microsoft YaHei" panose="020B0503020204020204" pitchFamily="34" charset="-122"/>
              </a:defRPr>
            </a:lvl1pPr>
          </a:lstStyle>
          <a:p>
            <a:r>
              <a:t>04</a:t>
            </a:r>
          </a:p>
        </p:txBody>
      </p:sp>
      <p:sp>
        <p:nvSpPr>
          <p:cNvPr id="93" name="经过多年发展，青云QingCloud 已经具备了全维度的云产品与云服务交付能力：在技术层次上，自主研发形成跨越智能广域网、IaaS 和 PaaS 的云网一体技术架构体系，拥有全面的 ICT 服务能力；"/>
          <p:cNvSpPr txBox="1">
            <a:spLocks noGrp="1"/>
          </p:cNvSpPr>
          <p:nvPr>
            <p:ph type="body" sz="quarter" idx="17" hasCustomPrompt="1"/>
          </p:nvPr>
        </p:nvSpPr>
        <p:spPr>
          <a:xfrm>
            <a:off x="3518169" y="5130800"/>
            <a:ext cx="8129806" cy="198317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20000"/>
              </a:lnSpc>
              <a:spcBef>
                <a:spcPts val="2000"/>
              </a:spcBef>
              <a:buSzTx/>
              <a:buNone/>
              <a:defRPr sz="2600" b="0" i="0">
                <a:solidFill>
                  <a:srgbClr val="535353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</a:defRPr>
            </a:lvl1pPr>
          </a:lstStyle>
          <a:p>
            <a:r>
              <a:t>经过多年发展，青云QingCloud 已经具备了全维度的云产品与云服务交付能力：在技术层次上，自主研发形成跨越智能广域网、IaaS 和 PaaS 的云网一体技术架构体系，拥有全面的 ICT 服务能力；</a:t>
            </a:r>
          </a:p>
        </p:txBody>
      </p:sp>
      <p:sp>
        <p:nvSpPr>
          <p:cNvPr id="94" name="经过多年发展，青云QingCloud 已经具备了全维度的云产品与云服务交付能力：在技术层次上，自主研发形成跨越智能广域网、IaaS 和 PaaS 的云网一体技术架构体系，拥有全面的 ICT 服务能力；"/>
          <p:cNvSpPr txBox="1">
            <a:spLocks noGrp="1"/>
          </p:cNvSpPr>
          <p:nvPr>
            <p:ph type="body" sz="quarter" idx="18" hasCustomPrompt="1"/>
          </p:nvPr>
        </p:nvSpPr>
        <p:spPr>
          <a:xfrm>
            <a:off x="3518169" y="8928100"/>
            <a:ext cx="8129806" cy="198317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20000"/>
              </a:lnSpc>
              <a:spcBef>
                <a:spcPts val="2000"/>
              </a:spcBef>
              <a:buSzTx/>
              <a:buNone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Open Sans" panose="020B0606030504020204" pitchFamily="34" charset="0"/>
                <a:sym typeface="Helvetica Neue"/>
              </a:defRPr>
            </a:lvl1pPr>
          </a:lstStyle>
          <a:p>
            <a:r>
              <a:t>经过多年发展，青云QingCloud 已经具备了全维度的云产品与云服务交付能力：在技术层次上，自主研发形成跨越智能广域网、IaaS 和 PaaS 的云网一体技术架构体系，拥有全面的 ICT 服务能力；</a:t>
            </a:r>
          </a:p>
        </p:txBody>
      </p:sp>
      <p:sp>
        <p:nvSpPr>
          <p:cNvPr id="95" name="经过多年发展，青云QingCloud 已经具备了全维度的云产品与云服务交付能力：在技术层次上，自主研发形成跨越智能广域网、IaaS 和 PaaS 的云网一体技术架构体系，拥有全面的 ICT 服务能力；"/>
          <p:cNvSpPr txBox="1">
            <a:spLocks noGrp="1"/>
          </p:cNvSpPr>
          <p:nvPr>
            <p:ph type="body" sz="quarter" idx="19" hasCustomPrompt="1"/>
          </p:nvPr>
        </p:nvSpPr>
        <p:spPr>
          <a:xfrm>
            <a:off x="14059169" y="5130800"/>
            <a:ext cx="8129806" cy="198317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20000"/>
              </a:lnSpc>
              <a:spcBef>
                <a:spcPts val="2000"/>
              </a:spcBef>
              <a:buSzTx/>
              <a:buNone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Open Sans" panose="020B0606030504020204" pitchFamily="34" charset="0"/>
                <a:sym typeface="Helvetica Neue"/>
              </a:defRPr>
            </a:lvl1pPr>
          </a:lstStyle>
          <a:p>
            <a:r>
              <a:t>经过多年发展，青云QingCloud 已经具备了全维度的云产品与云服务交付能力：在技术层次上，自主研发形成跨越智能广域网、IaaS 和 PaaS 的云网一体技术架构体系，拥有全面的 ICT 服务能力；</a:t>
            </a:r>
          </a:p>
        </p:txBody>
      </p:sp>
      <p:sp>
        <p:nvSpPr>
          <p:cNvPr id="96" name="经过多年发展，青云QingCloud 已经具备了全维度的云产品与云服务交付能力：在技术层次上，自主研发形成跨越智能广域网、IaaS 和 PaaS 的云网一体技术架构体系，拥有全面的 ICT 服务能力；"/>
          <p:cNvSpPr txBox="1">
            <a:spLocks noGrp="1"/>
          </p:cNvSpPr>
          <p:nvPr>
            <p:ph type="body" sz="quarter" idx="20" hasCustomPrompt="1"/>
          </p:nvPr>
        </p:nvSpPr>
        <p:spPr>
          <a:xfrm>
            <a:off x="14059169" y="8928100"/>
            <a:ext cx="8129806" cy="198317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20000"/>
              </a:lnSpc>
              <a:spcBef>
                <a:spcPts val="2000"/>
              </a:spcBef>
              <a:buSzTx/>
              <a:buNone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Open Sans" panose="020B0606030504020204" pitchFamily="34" charset="0"/>
                <a:sym typeface="Helvetica Neue"/>
              </a:defRPr>
            </a:lvl1pPr>
          </a:lstStyle>
          <a:p>
            <a:r>
              <a:t>经过多年发展，青云QingCloud 已经具备了全维度的云产品与云服务交付能力：在技术层次上，自主研发形成跨越智能广域网、IaaS 和 PaaS 的云网一体技术架构体系，拥有全面的 ICT 服务能力；</a:t>
            </a:r>
          </a:p>
        </p:txBody>
      </p:sp>
      <p:sp>
        <p:nvSpPr>
          <p:cNvPr id="97" name="TextBox 23"/>
          <p:cNvSpPr txBox="1"/>
          <p:nvPr/>
        </p:nvSpPr>
        <p:spPr>
          <a:xfrm>
            <a:off x="10514338" y="1525032"/>
            <a:ext cx="3375263" cy="1077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0" tIns="45710" rIns="45710" bIns="45710">
            <a:spAutoFit/>
          </a:bodyPr>
          <a:lstStyle>
            <a:lvl1pPr>
              <a:defRPr sz="6400" baseline="125"/>
            </a:lvl1pPr>
          </a:lstStyle>
          <a:p>
            <a:r>
              <a:rPr b="1" i="0" baseline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标题文本</a:t>
            </a:r>
          </a:p>
        </p:txBody>
      </p:sp>
      <p:sp>
        <p:nvSpPr>
          <p:cNvPr id="98" name="Subtitle 2"/>
          <p:cNvSpPr txBox="1"/>
          <p:nvPr/>
        </p:nvSpPr>
        <p:spPr>
          <a:xfrm>
            <a:off x="9906538" y="2558831"/>
            <a:ext cx="4490012" cy="553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08744" tIns="108744" rIns="108744" bIns="108744">
            <a:spAutoFit/>
          </a:bodyPr>
          <a:lstStyle>
            <a:lvl1pPr>
              <a:lnSpc>
                <a:spcPct val="70000"/>
              </a:lnSpc>
              <a:spcBef>
                <a:spcPts val="5200"/>
              </a:spcBef>
              <a:defRPr sz="3000" b="0" baseline="0">
                <a:solidFill>
                  <a:srgbClr val="00A971"/>
                </a:solidFill>
              </a:defRPr>
            </a:lvl1pPr>
          </a:lstStyle>
          <a:p>
            <a:r>
              <a: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YOUR GREAT SUBTITLE</a:t>
            </a:r>
          </a:p>
        </p:txBody>
      </p:sp>
      <p:sp>
        <p:nvSpPr>
          <p:cNvPr id="10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EAB2BFF8-C186-124E-9265-8DE964B2E2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108" name="TextBox 23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0514338" y="1525032"/>
            <a:ext cx="3375263" cy="1077198"/>
          </a:xfrm>
          <a:prstGeom prst="rect">
            <a:avLst/>
          </a:prstGeom>
        </p:spPr>
        <p:txBody>
          <a:bodyPr wrap="none" lIns="45710" tIns="45710" rIns="45710" bIns="4571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6400" b="0" i="0" baseline="0">
                <a:solidFill>
                  <a:srgbClr val="000000"/>
                </a:solidFill>
                <a:latin typeface="Microsoft YaHei" panose="020B0503020204020204" pitchFamily="3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109" name="Subtitle 2"/>
          <p:cNvSpPr txBox="1">
            <a:spLocks noGrp="1"/>
          </p:cNvSpPr>
          <p:nvPr>
            <p:ph type="body" sz="quarter" idx="14"/>
          </p:nvPr>
        </p:nvSpPr>
        <p:spPr>
          <a:xfrm>
            <a:off x="9906538" y="2558831"/>
            <a:ext cx="4490012" cy="553549"/>
          </a:xfrm>
          <a:prstGeom prst="rect">
            <a:avLst/>
          </a:prstGeom>
        </p:spPr>
        <p:txBody>
          <a:bodyPr wrap="none" lIns="108744" tIns="108744" rIns="108744" bIns="108744" anchor="t">
            <a:spAutoFit/>
          </a:bodyPr>
          <a:lstStyle>
            <a:lvl1pPr marL="0" indent="0">
              <a:lnSpc>
                <a:spcPct val="70000"/>
              </a:lnSpc>
              <a:buSzTx/>
              <a:buNone/>
              <a:defRPr sz="3000" b="0" i="0">
                <a:latin typeface="Microsoft YaHei" panose="020B0503020204020204" pitchFamily="34" charset="-122"/>
              </a:defRPr>
            </a:lvl1pPr>
          </a:lstStyle>
          <a:p>
            <a:r>
              <a:t>YOUR GREAT SUBTITLE</a:t>
            </a:r>
          </a:p>
        </p:txBody>
      </p:sp>
      <p:sp>
        <p:nvSpPr>
          <p:cNvPr id="1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005341C-4BCD-A643-8B54-D623C6BB9F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logo+底线+背景底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PT背景-浅色-20200830_画板 1.png" descr="PPT背景-浅色-20200830_画板 1.png"/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13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0588908-2FA7-4741-802B-6D69B0557F2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2114171" y="12800827"/>
            <a:ext cx="593430" cy="553996"/>
          </a:xfrm>
          <a:prstGeom prst="rect">
            <a:avLst/>
          </a:prstGeom>
        </p:spPr>
        <p:txBody>
          <a:bodyPr lIns="91439" tIns="91439" rIns="91439" bIns="91439"/>
          <a:lstStyle>
            <a:lvl1pPr algn="r" defTabSz="1828800">
              <a:defRPr sz="2400" b="0" i="0" baseline="333">
                <a:solidFill>
                  <a:srgbClr val="88888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em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像" descr="图像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1200" y="12152476"/>
            <a:ext cx="22332852" cy="68908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1689100" y="1349375"/>
            <a:ext cx="21005800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7475200" y="11974036"/>
            <a:ext cx="1623199" cy="1477328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AD91074-70C9-6A49-8C48-BB69CE4C417E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971200" y="695005"/>
            <a:ext cx="5029200" cy="11303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3" r:id="rId8"/>
  </p:sldLayoutIdLst>
  <p:transition spd="med"/>
  <p:txStyles>
    <p:titleStyle>
      <a:lvl1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1pPr>
      <a:lvl2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4572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9144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3716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75000"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1pPr>
      <a:lvl2pPr marL="63500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75000"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2pPr>
      <a:lvl3pPr marL="127000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75000"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3pPr>
      <a:lvl4pPr marL="190500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75000"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4pPr>
      <a:lvl5pPr marL="254000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75000"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5pPr>
      <a:lvl6pPr marL="2895600" marR="0" indent="-6096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100000"/>
        <a:buFontTx/>
        <a:buChar char="•"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6pPr>
      <a:lvl7pPr marL="3352800" marR="0" indent="-6096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100000"/>
        <a:buFontTx/>
        <a:buChar char="•"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7pPr>
      <a:lvl8pPr marL="3810000" marR="0" indent="-6096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100000"/>
        <a:buFontTx/>
        <a:buChar char="•"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8pPr>
      <a:lvl9pPr marL="4267200" marR="0" indent="-6096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100000"/>
        <a:buFontTx/>
        <a:buChar char="•"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ubernetes/sample-controller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book.kubebuilder.io/quick-start.html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2020.06.18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ea typeface="Microsoft YaHei" panose="020B0503020204020204" pitchFamily="34" charset="-122"/>
              </a:rPr>
              <a:t>202</a:t>
            </a:r>
            <a:r>
              <a:rPr lang="en-US" altLang="zh-CN" dirty="0">
                <a:ea typeface="Microsoft YaHei" panose="020B0503020204020204" pitchFamily="34" charset="-122"/>
              </a:rPr>
              <a:t>1.5.26</a:t>
            </a:r>
            <a:endParaRPr dirty="0">
              <a:ea typeface="Microsoft YaHei" panose="020B0503020204020204" pitchFamily="34" charset="-122"/>
            </a:endParaRPr>
          </a:p>
        </p:txBody>
      </p:sp>
      <p:sp>
        <p:nvSpPr>
          <p:cNvPr id="249" name="数字世界基石，全景自由计算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CN" b="1" baseline="0" dirty="0">
                <a:ea typeface="Microsoft YaHei" panose="020B0503020204020204" pitchFamily="34" charset="-122"/>
              </a:rPr>
              <a:t>Kubernetes Operator</a:t>
            </a:r>
            <a:r>
              <a:rPr lang="zh-CN" altLang="en-US" b="1" baseline="0" dirty="0">
                <a:ea typeface="Microsoft YaHei" panose="020B0503020204020204" pitchFamily="34" charset="-122"/>
              </a:rPr>
              <a:t>分享</a:t>
            </a:r>
            <a:endParaRPr b="1" baseline="0" dirty="0">
              <a:ea typeface="Microsoft YaHei" panose="020B0503020204020204" pitchFamily="34" charset="-122"/>
            </a:endParaRPr>
          </a:p>
        </p:txBody>
      </p:sp>
      <p:sp>
        <p:nvSpPr>
          <p:cNvPr id="7" name="Richard Huang…">
            <a:extLst>
              <a:ext uri="{FF2B5EF4-FFF2-40B4-BE49-F238E27FC236}">
                <a16:creationId xmlns:a16="http://schemas.microsoft.com/office/drawing/2014/main" id="{659AEE7C-E11E-6647-8479-E1485676943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89100" y="6160935"/>
            <a:ext cx="21005800" cy="1846760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5600" b="0" baseline="142">
                <a:solidFill>
                  <a:srgbClr val="000000"/>
                </a:solidFill>
              </a:defRPr>
            </a:pPr>
            <a:r>
              <a:rPr lang="zh-CN" altLang="en-US" dirty="0">
                <a:ea typeface="Microsoft YaHei" panose="020B0503020204020204" pitchFamily="34" charset="-122"/>
              </a:rPr>
              <a:t>李宇</a:t>
            </a:r>
            <a:endParaRPr dirty="0">
              <a:ea typeface="Microsoft YaHei" panose="020B0503020204020204" pitchFamily="34" charset="-122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3500" b="0" baseline="228">
                <a:solidFill>
                  <a:schemeClr val="accent4">
                    <a:satOff val="-1040"/>
                    <a:lumOff val="13529"/>
                  </a:schemeClr>
                </a:solidFill>
              </a:defRPr>
            </a:pPr>
            <a:r>
              <a:rPr lang="en-US" altLang="zh-CN" dirty="0" err="1">
                <a:ea typeface="Microsoft YaHei" panose="020B0503020204020204" pitchFamily="34" charset="-122"/>
              </a:rPr>
              <a:t>KubeSphere</a:t>
            </a:r>
            <a:r>
              <a:rPr lang="en-US" altLang="zh-CN" dirty="0">
                <a:ea typeface="Microsoft YaHei" panose="020B0503020204020204" pitchFamily="34" charset="-122"/>
              </a:rPr>
              <a:t> </a:t>
            </a:r>
            <a:r>
              <a:rPr lang="zh-CN" altLang="en-US" dirty="0">
                <a:ea typeface="Microsoft YaHei" panose="020B0503020204020204" pitchFamily="34" charset="-122"/>
              </a:rPr>
              <a:t>研发</a:t>
            </a:r>
            <a:endParaRPr dirty="0"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Box 12"/>
          <p:cNvSpPr txBox="1"/>
          <p:nvPr/>
        </p:nvSpPr>
        <p:spPr>
          <a:xfrm>
            <a:off x="1575346" y="1463462"/>
            <a:ext cx="10067819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Operator </a:t>
            </a: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开发流程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1EC9EE1-64E7-E04A-AAE3-52CF605B0846}"/>
              </a:ext>
            </a:extLst>
          </p:cNvPr>
          <p:cNvSpPr txBox="1"/>
          <p:nvPr/>
        </p:nvSpPr>
        <p:spPr>
          <a:xfrm>
            <a:off x="1575346" y="2940790"/>
            <a:ext cx="12344401" cy="97872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0" b="0" dirty="0"/>
              <a:t>初始化项目结构</a:t>
            </a:r>
            <a:endParaRPr lang="en-US" altLang="zh-CN" sz="6000" b="0" dirty="0"/>
          </a:p>
          <a:p>
            <a:pPr>
              <a:lnSpc>
                <a:spcPct val="150000"/>
              </a:lnSpc>
            </a:pPr>
            <a:r>
              <a:rPr lang="zh-CN" altLang="en-US" sz="6000" b="0" dirty="0"/>
              <a:t>定义</a:t>
            </a:r>
            <a:r>
              <a:rPr lang="en-US" altLang="zh-CN" sz="6000" b="0" dirty="0"/>
              <a:t> Types</a:t>
            </a:r>
            <a:endParaRPr lang="zh-CN" altLang="en-US" sz="6000" b="0" dirty="0"/>
          </a:p>
          <a:p>
            <a:pPr>
              <a:lnSpc>
                <a:spcPct val="150000"/>
              </a:lnSpc>
            </a:pPr>
            <a:r>
              <a:rPr lang="zh-CN" altLang="en-US" sz="6000" b="0" dirty="0"/>
              <a:t>生成</a:t>
            </a:r>
            <a:r>
              <a:rPr lang="en-US" altLang="zh-CN" sz="6000" b="0" dirty="0"/>
              <a:t> </a:t>
            </a:r>
            <a:r>
              <a:rPr lang="en" altLang="zh-CN" sz="6000" b="0" dirty="0"/>
              <a:t>CRD </a:t>
            </a:r>
            <a:r>
              <a:rPr lang="zh-CN" altLang="en" sz="6000" b="0" dirty="0"/>
              <a:t>文件</a:t>
            </a:r>
            <a:endParaRPr lang="en" altLang="zh-CN" sz="6000" b="0" dirty="0"/>
          </a:p>
          <a:p>
            <a:pPr>
              <a:lnSpc>
                <a:spcPct val="150000"/>
              </a:lnSpc>
            </a:pPr>
            <a:r>
              <a:rPr lang="zh-CN" altLang="en-US" sz="6000" b="0" dirty="0"/>
              <a:t>生成一些通用代码</a:t>
            </a:r>
          </a:p>
          <a:p>
            <a:pPr>
              <a:lnSpc>
                <a:spcPct val="150000"/>
              </a:lnSpc>
            </a:pPr>
            <a:r>
              <a:rPr lang="zh-CN" altLang="en-US" sz="6000" b="0" dirty="0"/>
              <a:t>初始化</a:t>
            </a:r>
            <a:r>
              <a:rPr lang="en-US" altLang="zh-CN" sz="6000" b="0" dirty="0"/>
              <a:t> C</a:t>
            </a:r>
            <a:r>
              <a:rPr lang="en" altLang="zh-CN" sz="6000" b="0" dirty="0" err="1"/>
              <a:t>ontroller</a:t>
            </a:r>
            <a:endParaRPr lang="en" altLang="zh-CN" sz="6000" b="0" dirty="0"/>
          </a:p>
          <a:p>
            <a:pPr>
              <a:lnSpc>
                <a:spcPct val="150000"/>
              </a:lnSpc>
            </a:pPr>
            <a:r>
              <a:rPr lang="zh-CN" altLang="en-US" sz="6000" b="0" dirty="0"/>
              <a:t>实现</a:t>
            </a:r>
            <a:r>
              <a:rPr lang="en-US" altLang="zh-CN" sz="6000" b="0" dirty="0"/>
              <a:t> C</a:t>
            </a:r>
            <a:r>
              <a:rPr lang="en" altLang="zh-CN" sz="6000" b="0" dirty="0" err="1"/>
              <a:t>ontroller</a:t>
            </a:r>
            <a:r>
              <a:rPr lang="en" altLang="zh-CN" sz="6000" b="0" dirty="0"/>
              <a:t> </a:t>
            </a:r>
            <a:r>
              <a:rPr lang="zh-CN" altLang="en-US" sz="6000" b="0" dirty="0"/>
              <a:t>具体逻辑</a:t>
            </a:r>
          </a:p>
          <a:p>
            <a: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6000" b="1" i="0" u="none" strike="noStrike" cap="none" spc="0" normalizeH="0" baseline="88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1755124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Box 12"/>
          <p:cNvSpPr txBox="1"/>
          <p:nvPr/>
        </p:nvSpPr>
        <p:spPr>
          <a:xfrm>
            <a:off x="1575346" y="1463462"/>
            <a:ext cx="13530305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Operator </a:t>
            </a: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现有的开发框架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1EC9EE1-64E7-E04A-AAE3-52CF605B0846}"/>
              </a:ext>
            </a:extLst>
          </p:cNvPr>
          <p:cNvSpPr txBox="1"/>
          <p:nvPr/>
        </p:nvSpPr>
        <p:spPr>
          <a:xfrm>
            <a:off x="1575345" y="3214334"/>
            <a:ext cx="20284529" cy="2862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0" dirty="0"/>
              <a:t>CoreOS: </a:t>
            </a:r>
            <a:r>
              <a:rPr lang="en" altLang="zh-CN" sz="6000" b="0" dirty="0"/>
              <a:t>Operator-</a:t>
            </a:r>
            <a:r>
              <a:rPr lang="en" altLang="zh-CN" sz="6000" b="0" dirty="0" err="1"/>
              <a:t>Sdk</a:t>
            </a:r>
            <a:endParaRPr lang="en" altLang="zh-CN" sz="6000" b="0" dirty="0"/>
          </a:p>
          <a:p>
            <a:pPr>
              <a:lnSpc>
                <a:spcPct val="150000"/>
              </a:lnSpc>
            </a:pPr>
            <a:r>
              <a:rPr kumimoji="0" lang="en" altLang="zh-CN" sz="6000" b="0" i="0" u="none" strike="noStrike" cap="none" spc="0" normalizeH="0" baseline="88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Ku</a:t>
            </a:r>
            <a:r>
              <a:rPr lang="en" altLang="zh-CN" sz="6000" b="0" dirty="0"/>
              <a:t>bernetes-Community: </a:t>
            </a:r>
            <a:r>
              <a:rPr lang="en" altLang="zh-CN" sz="6000" b="0" dirty="0" err="1"/>
              <a:t>Kubebuilder</a:t>
            </a:r>
            <a:endParaRPr kumimoji="0" lang="zh-CN" altLang="en-US" sz="6000" b="1" i="0" u="none" strike="noStrike" cap="none" spc="0" normalizeH="0" baseline="88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18526404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Box 12"/>
          <p:cNvSpPr txBox="1"/>
          <p:nvPr/>
        </p:nvSpPr>
        <p:spPr>
          <a:xfrm>
            <a:off x="1575346" y="1463462"/>
            <a:ext cx="6829753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altLang="zh-CN" b="0" baseline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Kubebuilder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7AAD74E-A8AB-7449-8CBC-46E99100A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246" y="3252693"/>
            <a:ext cx="14026604" cy="8467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4094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Box 12"/>
          <p:cNvSpPr txBox="1"/>
          <p:nvPr/>
        </p:nvSpPr>
        <p:spPr>
          <a:xfrm>
            <a:off x="1575346" y="1463462"/>
            <a:ext cx="6829753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altLang="zh-CN" b="0" baseline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Kubebuilder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F36FFF5-5F9E-3740-922F-88BB9DBED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346" y="3711574"/>
            <a:ext cx="14567213" cy="766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59793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Box 12"/>
          <p:cNvSpPr txBox="1"/>
          <p:nvPr/>
        </p:nvSpPr>
        <p:spPr>
          <a:xfrm>
            <a:off x="1575346" y="1463462"/>
            <a:ext cx="10521468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altLang="zh-CN" b="0" baseline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Kubebuilder</a:t>
            </a:r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 Demo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C92E313-C5C8-064D-9202-E0D5B7F21DE6}"/>
              </a:ext>
            </a:extLst>
          </p:cNvPr>
          <p:cNvSpPr txBox="1"/>
          <p:nvPr/>
        </p:nvSpPr>
        <p:spPr>
          <a:xfrm>
            <a:off x="1575346" y="3397990"/>
            <a:ext cx="19055804" cy="2862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6000" dirty="0"/>
              <a:t>实现创建一个自定义资源的时候 通过</a:t>
            </a:r>
            <a:r>
              <a:rPr lang="en-US" altLang="zh-CN" sz="6000" dirty="0"/>
              <a:t>operator</a:t>
            </a:r>
            <a:r>
              <a:rPr lang="zh-CN" altLang="en-US" sz="6000" dirty="0"/>
              <a:t>自动创建一个</a:t>
            </a:r>
            <a:r>
              <a:rPr lang="en-US" altLang="zh-CN" sz="6000" dirty="0" err="1"/>
              <a:t>nginx</a:t>
            </a:r>
            <a:r>
              <a:rPr lang="en-US" altLang="zh-CN" sz="6000" dirty="0"/>
              <a:t> deployment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978361D-9E32-ED4E-9E10-880E5BF47985}"/>
              </a:ext>
            </a:extLst>
          </p:cNvPr>
          <p:cNvSpPr txBox="1"/>
          <p:nvPr/>
        </p:nvSpPr>
        <p:spPr>
          <a:xfrm>
            <a:off x="2000250" y="7829551"/>
            <a:ext cx="16916400" cy="2862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altLang="zh-CN" sz="3600" b="0" dirty="0"/>
              <a:t>K8s</a:t>
            </a:r>
            <a:r>
              <a:rPr lang="zh-CN" altLang="en-US" sz="3600" b="0" dirty="0"/>
              <a:t>官方提供的手写</a:t>
            </a:r>
            <a:r>
              <a:rPr lang="en-US" altLang="zh-CN" sz="3600" b="0" dirty="0"/>
              <a:t>controller</a:t>
            </a:r>
            <a:r>
              <a:rPr lang="zh-CN" altLang="en-US" sz="3600" b="0" dirty="0"/>
              <a:t>例子  </a:t>
            </a:r>
            <a:r>
              <a:rPr lang="en" altLang="zh-CN" sz="3600" b="0" dirty="0">
                <a:hlinkClick r:id="rId3"/>
              </a:rPr>
              <a:t>https://github.com/kubernetes/sample-controller</a:t>
            </a:r>
            <a:endParaRPr lang="en" altLang="zh-CN" sz="3600" b="0" dirty="0"/>
          </a:p>
          <a:p>
            <a:r>
              <a:rPr kumimoji="0" lang="en" altLang="zh-CN" sz="3600" b="0" i="0" u="none" strike="noStrike" cap="none" spc="0" normalizeH="0" baseline="88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ea typeface="+mn-ea"/>
                <a:cs typeface="+mn-cs"/>
                <a:sym typeface="Helvetica Neue"/>
              </a:rPr>
              <a:t>Kubebuilder</a:t>
            </a:r>
            <a:r>
              <a:rPr kumimoji="0" lang="en" altLang="zh-CN" sz="3600" b="0" i="0" u="none" strike="noStrike" cap="none" spc="0" normalizeH="0" baseline="88" dirty="0">
                <a:ln>
                  <a:noFill/>
                </a:ln>
                <a:solidFill>
                  <a:srgbClr val="000000"/>
                </a:solidFill>
                <a:effectLst/>
                <a:uFillTx/>
                <a:ea typeface="+mn-ea"/>
                <a:cs typeface="+mn-cs"/>
                <a:sym typeface="Helvetica Neue"/>
              </a:rPr>
              <a:t> </a:t>
            </a:r>
            <a:r>
              <a:rPr kumimoji="0" lang="zh-CN" altLang="en-US" sz="3600" b="0" i="0" u="none" strike="noStrike" cap="none" spc="0" normalizeH="0" baseline="88" dirty="0">
                <a:ln>
                  <a:noFill/>
                </a:ln>
                <a:solidFill>
                  <a:srgbClr val="000000"/>
                </a:solidFill>
                <a:effectLst/>
                <a:uFillTx/>
                <a:ea typeface="+mn-ea"/>
                <a:cs typeface="+mn-cs"/>
                <a:sym typeface="Helvetica Neue"/>
              </a:rPr>
              <a:t>教程 </a:t>
            </a:r>
            <a:r>
              <a:rPr lang="en" altLang="zh-CN" sz="3600" b="0" dirty="0">
                <a:hlinkClick r:id="rId4"/>
              </a:rPr>
              <a:t>https://book.kubebuilder.io/quick-start.html</a:t>
            </a:r>
            <a:br>
              <a:rPr lang="en" altLang="zh-CN" sz="3600" b="0" dirty="0"/>
            </a:br>
            <a:r>
              <a:rPr lang="en" altLang="zh-CN" sz="3600" b="0" dirty="0"/>
              <a:t>operator </a:t>
            </a:r>
            <a:r>
              <a:rPr lang="en" altLang="zh-CN" sz="3600" b="0" dirty="0" err="1"/>
              <a:t>sdk</a:t>
            </a:r>
            <a:r>
              <a:rPr lang="en" altLang="zh-CN" sz="3600" b="0" dirty="0"/>
              <a:t> </a:t>
            </a:r>
            <a:r>
              <a:rPr lang="zh-CN" altLang="en-US" sz="3600" b="0" dirty="0"/>
              <a:t> </a:t>
            </a:r>
            <a:r>
              <a:rPr lang="en" altLang="zh-CN" sz="3600" b="0" dirty="0"/>
              <a:t>https://</a:t>
            </a:r>
            <a:r>
              <a:rPr lang="en" altLang="zh-CN" sz="3600" b="0" dirty="0" err="1"/>
              <a:t>sdk.operatorframework.io</a:t>
            </a:r>
            <a:r>
              <a:rPr lang="en" altLang="zh-CN" sz="3600" b="0" dirty="0"/>
              <a:t>/</a:t>
            </a:r>
            <a:br>
              <a:rPr lang="en" altLang="zh-CN" sz="3600" b="0" dirty="0"/>
            </a:br>
            <a:r>
              <a:rPr lang="zh-CN" altLang="en" sz="3600" b="0" dirty="0"/>
              <a:t>常见的</a:t>
            </a:r>
            <a:r>
              <a:rPr lang="zh-CN" altLang="en-US" sz="3600" b="0" dirty="0"/>
              <a:t>一些</a:t>
            </a:r>
            <a:r>
              <a:rPr lang="en-US" altLang="zh-CN" sz="3600" b="0" dirty="0"/>
              <a:t>operator</a:t>
            </a:r>
            <a:r>
              <a:rPr lang="zh-CN" altLang="en-US" sz="3600" b="0" dirty="0"/>
              <a:t>  </a:t>
            </a:r>
            <a:r>
              <a:rPr lang="en" altLang="zh-CN" sz="3600" b="0" dirty="0"/>
              <a:t>https://</a:t>
            </a:r>
            <a:r>
              <a:rPr lang="en" altLang="zh-CN" sz="3600" b="0" dirty="0" err="1"/>
              <a:t>operatorhub.io</a:t>
            </a:r>
            <a:r>
              <a:rPr lang="en" altLang="zh-CN" sz="3600" b="0" dirty="0"/>
              <a:t>/</a:t>
            </a:r>
            <a:endParaRPr kumimoji="0" lang="zh-CN" altLang="en-US" sz="3600" b="0" i="0" u="none" strike="noStrike" cap="none" spc="0" normalizeH="0" baseline="88" dirty="0">
              <a:ln>
                <a:noFill/>
              </a:ln>
              <a:solidFill>
                <a:srgbClr val="000000"/>
              </a:solidFill>
              <a:effectLst/>
              <a:uFillTx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5880239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样式示意"/>
          <p:cNvSpPr txBox="1"/>
          <p:nvPr/>
        </p:nvSpPr>
        <p:spPr>
          <a:xfrm>
            <a:off x="10514330" y="5814821"/>
            <a:ext cx="92396" cy="1077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6400" baseline="125"/>
            </a:lvl1pPr>
          </a:lstStyle>
          <a:p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" name="TextBox 41">
            <a:extLst>
              <a:ext uri="{FF2B5EF4-FFF2-40B4-BE49-F238E27FC236}">
                <a16:creationId xmlns:a16="http://schemas.microsoft.com/office/drawing/2014/main" id="{CF422C88-87E2-E84A-B3C6-27B8CD1D27B8}"/>
              </a:ext>
            </a:extLst>
          </p:cNvPr>
          <p:cNvSpPr txBox="1"/>
          <p:nvPr/>
        </p:nvSpPr>
        <p:spPr>
          <a:xfrm>
            <a:off x="10158120" y="1721385"/>
            <a:ext cx="2052786" cy="1077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0" tIns="45710" rIns="45710" bIns="45710">
            <a:spAutoFit/>
          </a:bodyPr>
          <a:lstStyle>
            <a:lvl1pPr>
              <a:defRPr sz="6400" baseline="125"/>
            </a:lvl1pPr>
          </a:lstStyle>
          <a:p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Q&amp;A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43499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Box 12"/>
          <p:cNvSpPr txBox="1"/>
          <p:nvPr/>
        </p:nvSpPr>
        <p:spPr>
          <a:xfrm>
            <a:off x="1575346" y="1463462"/>
            <a:ext cx="9477914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" altLang="zh-CN" b="0" dirty="0"/>
              <a:t>List-Watch </a:t>
            </a:r>
            <a:r>
              <a:rPr lang="zh-CN" altLang="en-US" b="0" dirty="0"/>
              <a:t>是什么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5AFD98B-A3AD-0B4A-8278-F3BA9A73C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346" y="3658507"/>
            <a:ext cx="14679152" cy="438821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22AD71A-151A-5D44-BD78-3A084A39E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312" y="2162356"/>
            <a:ext cx="10875624" cy="939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29307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4C2AC4F-52F4-2F43-BC17-398402162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346" y="7329696"/>
            <a:ext cx="9943011" cy="3811488"/>
          </a:xfrm>
          <a:prstGeom prst="rect">
            <a:avLst/>
          </a:prstGeom>
        </p:spPr>
      </p:pic>
      <p:sp>
        <p:nvSpPr>
          <p:cNvPr id="7" name="TextBox 12">
            <a:extLst>
              <a:ext uri="{FF2B5EF4-FFF2-40B4-BE49-F238E27FC236}">
                <a16:creationId xmlns:a16="http://schemas.microsoft.com/office/drawing/2014/main" id="{057FEA1A-B978-3C46-94B8-AAB25C1A65A1}"/>
              </a:ext>
            </a:extLst>
          </p:cNvPr>
          <p:cNvSpPr txBox="1"/>
          <p:nvPr/>
        </p:nvSpPr>
        <p:spPr>
          <a:xfrm>
            <a:off x="1575346" y="1463462"/>
            <a:ext cx="9774469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altLang="zh-CN" b="0" dirty="0"/>
              <a:t>Controller</a:t>
            </a:r>
            <a:r>
              <a:rPr lang="zh-CN" altLang="en-US" b="0" dirty="0"/>
              <a:t>工作流程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11B645E-D558-6440-836D-D4B636E5E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5346" y="3554851"/>
            <a:ext cx="10826420" cy="201146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F440E8F-FBE6-324A-9DFE-B21837F695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1484" y="3554851"/>
            <a:ext cx="10904975" cy="626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1456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2">
            <a:extLst>
              <a:ext uri="{FF2B5EF4-FFF2-40B4-BE49-F238E27FC236}">
                <a16:creationId xmlns:a16="http://schemas.microsoft.com/office/drawing/2014/main" id="{057FEA1A-B978-3C46-94B8-AAB25C1A65A1}"/>
              </a:ext>
            </a:extLst>
          </p:cNvPr>
          <p:cNvSpPr txBox="1"/>
          <p:nvPr/>
        </p:nvSpPr>
        <p:spPr>
          <a:xfrm>
            <a:off x="1575346" y="1463462"/>
            <a:ext cx="10439715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altLang="zh-CN" b="0" dirty="0"/>
              <a:t>Kubernetes</a:t>
            </a:r>
            <a:r>
              <a:rPr lang="zh-CN" altLang="en-US" b="0" dirty="0"/>
              <a:t> </a:t>
            </a:r>
            <a:r>
              <a:rPr lang="en-US" altLang="zh-CN" b="0" dirty="0"/>
              <a:t>API</a:t>
            </a:r>
            <a:r>
              <a:rPr lang="zh-CN" altLang="en-US" b="0" dirty="0"/>
              <a:t>结构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8101A7D-54D2-1E4A-A191-D70FD14C8A73}"/>
              </a:ext>
            </a:extLst>
          </p:cNvPr>
          <p:cNvSpPr txBox="1"/>
          <p:nvPr/>
        </p:nvSpPr>
        <p:spPr>
          <a:xfrm>
            <a:off x="1575346" y="3355212"/>
            <a:ext cx="16303500" cy="25545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571500" indent="-571500">
              <a:buFont typeface="Wingdings" pitchFamily="2" charset="2"/>
              <a:buChar char="l"/>
            </a:pPr>
            <a:r>
              <a:rPr lang="en" altLang="zh-CN" sz="4000" b="0" dirty="0"/>
              <a:t>Kind </a:t>
            </a:r>
            <a:r>
              <a:rPr lang="zh-CN" altLang="en-US" sz="4000" b="0" dirty="0"/>
              <a:t>对象的类型 比如常用的</a:t>
            </a:r>
            <a:r>
              <a:rPr lang="en" altLang="zh-CN" sz="4000" b="0" dirty="0"/>
              <a:t>Pod</a:t>
            </a:r>
            <a:r>
              <a:rPr lang="en-US" altLang="zh-CN" sz="4000" b="0" dirty="0"/>
              <a:t>/Deployment</a:t>
            </a:r>
            <a:r>
              <a:rPr lang="zh-CN" altLang="en-US" sz="4000" b="0" dirty="0"/>
              <a:t>等</a:t>
            </a:r>
          </a:p>
          <a:p>
            <a:pPr marL="571500" indent="-571500">
              <a:buFont typeface="Wingdings" pitchFamily="2" charset="2"/>
              <a:buChar char="l"/>
            </a:pPr>
            <a:r>
              <a:rPr lang="en" altLang="zh-CN" sz="4000" b="0" dirty="0"/>
              <a:t>Group </a:t>
            </a:r>
            <a:r>
              <a:rPr lang="zh-CN" altLang="en-US" sz="4000" b="0" dirty="0"/>
              <a:t>逻辑上相关的</a:t>
            </a:r>
            <a:r>
              <a:rPr lang="en" altLang="zh-CN" sz="4000" b="0" dirty="0"/>
              <a:t>Kinds</a:t>
            </a:r>
            <a:r>
              <a:rPr lang="zh-CN" altLang="en-US" sz="4000" b="0" dirty="0"/>
              <a:t>集合</a:t>
            </a:r>
          </a:p>
          <a:p>
            <a:pPr marL="571500" indent="-571500">
              <a:buFont typeface="Wingdings" pitchFamily="2" charset="2"/>
              <a:buChar char="l"/>
            </a:pPr>
            <a:r>
              <a:rPr lang="en" altLang="zh-CN" sz="4000" b="0" dirty="0"/>
              <a:t>Version </a:t>
            </a:r>
            <a:r>
              <a:rPr lang="zh-CN" altLang="en-US" sz="4000" b="0" dirty="0"/>
              <a:t>每个</a:t>
            </a:r>
            <a:r>
              <a:rPr lang="en" altLang="zh-CN" sz="4000" b="0" dirty="0"/>
              <a:t>API Group</a:t>
            </a:r>
            <a:r>
              <a:rPr lang="zh-CN" altLang="en-US" sz="4000" b="0" dirty="0"/>
              <a:t>可以存在多个版本</a:t>
            </a:r>
            <a:r>
              <a:rPr lang="en-US" altLang="zh-CN" sz="4000" b="0" dirty="0"/>
              <a:t> </a:t>
            </a:r>
            <a:r>
              <a:rPr lang="zh-CN" altLang="en-US" sz="4000" b="0" dirty="0"/>
              <a:t>比如</a:t>
            </a:r>
            <a:r>
              <a:rPr lang="en" altLang="zh-CN" sz="4000" b="0" dirty="0"/>
              <a:t>v1alpha1 v1beta1</a:t>
            </a:r>
            <a:r>
              <a:rPr lang="zh-CN" altLang="en-US" sz="4000" b="0" dirty="0"/>
              <a:t>等</a:t>
            </a:r>
            <a:endParaRPr lang="zh-CN" altLang="en" sz="4000" b="0" dirty="0"/>
          </a:p>
          <a:p>
            <a:pPr marL="571500" marR="0" indent="-5715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</a:pPr>
            <a:endParaRPr kumimoji="0" lang="zh-CN" altLang="en-US" sz="4000" b="1" i="0" u="none" strike="noStrike" cap="none" spc="0" normalizeH="0" baseline="88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4898047-6E34-714D-AAFF-4C3171FB9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346" y="5653617"/>
            <a:ext cx="12344228" cy="709573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74EAB73-6647-314C-A5F9-ED8D2B052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1909" y="5653617"/>
            <a:ext cx="15822091" cy="626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1665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2">
            <a:extLst>
              <a:ext uri="{FF2B5EF4-FFF2-40B4-BE49-F238E27FC236}">
                <a16:creationId xmlns:a16="http://schemas.microsoft.com/office/drawing/2014/main" id="{057FEA1A-B978-3C46-94B8-AAB25C1A65A1}"/>
              </a:ext>
            </a:extLst>
          </p:cNvPr>
          <p:cNvSpPr txBox="1"/>
          <p:nvPr/>
        </p:nvSpPr>
        <p:spPr>
          <a:xfrm>
            <a:off x="1575346" y="1463462"/>
            <a:ext cx="10439715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altLang="zh-CN" b="0" dirty="0"/>
              <a:t>Kubernetes</a:t>
            </a:r>
            <a:r>
              <a:rPr lang="zh-CN" altLang="en-US" b="0" dirty="0"/>
              <a:t> </a:t>
            </a:r>
            <a:r>
              <a:rPr lang="en-US" altLang="zh-CN" b="0" dirty="0"/>
              <a:t>API</a:t>
            </a:r>
            <a:r>
              <a:rPr lang="zh-CN" altLang="en-US" b="0" dirty="0"/>
              <a:t>结构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8101A7D-54D2-1E4A-A191-D70FD14C8A73}"/>
              </a:ext>
            </a:extLst>
          </p:cNvPr>
          <p:cNvSpPr txBox="1"/>
          <p:nvPr/>
        </p:nvSpPr>
        <p:spPr>
          <a:xfrm>
            <a:off x="1575346" y="3355212"/>
            <a:ext cx="16303500" cy="25545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571500" indent="-571500">
              <a:buFont typeface="Wingdings" pitchFamily="2" charset="2"/>
              <a:buChar char="l"/>
            </a:pPr>
            <a:r>
              <a:rPr lang="en" altLang="zh-CN" sz="4000" b="0" dirty="0"/>
              <a:t>Kind </a:t>
            </a:r>
            <a:r>
              <a:rPr lang="zh-CN" altLang="en-US" sz="4000" b="0" dirty="0"/>
              <a:t>对象的类型 比如常用的</a:t>
            </a:r>
            <a:r>
              <a:rPr lang="en" altLang="zh-CN" sz="4000" b="0" dirty="0"/>
              <a:t>Pod</a:t>
            </a:r>
            <a:r>
              <a:rPr lang="en-US" altLang="zh-CN" sz="4000" b="0" dirty="0"/>
              <a:t>/Deployment</a:t>
            </a:r>
            <a:r>
              <a:rPr lang="zh-CN" altLang="en-US" sz="4000" b="0" dirty="0"/>
              <a:t>等</a:t>
            </a:r>
          </a:p>
          <a:p>
            <a:pPr marL="571500" indent="-571500">
              <a:buFont typeface="Wingdings" pitchFamily="2" charset="2"/>
              <a:buChar char="l"/>
            </a:pPr>
            <a:r>
              <a:rPr lang="en" altLang="zh-CN" sz="4000" b="0" dirty="0"/>
              <a:t>Group </a:t>
            </a:r>
            <a:r>
              <a:rPr lang="zh-CN" altLang="en-US" sz="4000" b="0" dirty="0"/>
              <a:t>逻辑上相关的</a:t>
            </a:r>
            <a:r>
              <a:rPr lang="en" altLang="zh-CN" sz="4000" b="0" dirty="0"/>
              <a:t>Kinds</a:t>
            </a:r>
            <a:r>
              <a:rPr lang="zh-CN" altLang="en-US" sz="4000" b="0" dirty="0"/>
              <a:t>集合</a:t>
            </a:r>
          </a:p>
          <a:p>
            <a:pPr marL="571500" indent="-571500">
              <a:buFont typeface="Wingdings" pitchFamily="2" charset="2"/>
              <a:buChar char="l"/>
            </a:pPr>
            <a:r>
              <a:rPr lang="en" altLang="zh-CN" sz="4000" b="0" dirty="0"/>
              <a:t>Version </a:t>
            </a:r>
            <a:r>
              <a:rPr lang="zh-CN" altLang="en-US" sz="4000" b="0" dirty="0"/>
              <a:t>每个</a:t>
            </a:r>
            <a:r>
              <a:rPr lang="en" altLang="zh-CN" sz="4000" b="0" dirty="0"/>
              <a:t>API Group</a:t>
            </a:r>
            <a:r>
              <a:rPr lang="zh-CN" altLang="en-US" sz="4000" b="0" dirty="0"/>
              <a:t>可以存在多个版本</a:t>
            </a:r>
            <a:r>
              <a:rPr lang="en-US" altLang="zh-CN" sz="4000" b="0" dirty="0"/>
              <a:t> </a:t>
            </a:r>
            <a:r>
              <a:rPr lang="zh-CN" altLang="en-US" sz="4000" b="0" dirty="0"/>
              <a:t>比如</a:t>
            </a:r>
            <a:r>
              <a:rPr lang="en" altLang="zh-CN" sz="4000" b="0" dirty="0"/>
              <a:t>v1alpha1 v1beta1</a:t>
            </a:r>
            <a:r>
              <a:rPr lang="zh-CN" altLang="en-US" sz="4000" b="0" dirty="0"/>
              <a:t>等</a:t>
            </a:r>
            <a:endParaRPr lang="zh-CN" altLang="en" sz="4000" b="0" dirty="0"/>
          </a:p>
          <a:p>
            <a:pPr marL="571500" marR="0" indent="-5715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</a:pPr>
            <a:endParaRPr kumimoji="0" lang="zh-CN" altLang="en-US" sz="4000" b="1" i="0" u="none" strike="noStrike" cap="none" spc="0" normalizeH="0" baseline="88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FB596D1-ECBA-A744-85E9-658BE207E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346" y="5909755"/>
            <a:ext cx="14975294" cy="643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08149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2">
            <a:extLst>
              <a:ext uri="{FF2B5EF4-FFF2-40B4-BE49-F238E27FC236}">
                <a16:creationId xmlns:a16="http://schemas.microsoft.com/office/drawing/2014/main" id="{057FEA1A-B978-3C46-94B8-AAB25C1A65A1}"/>
              </a:ext>
            </a:extLst>
          </p:cNvPr>
          <p:cNvSpPr txBox="1"/>
          <p:nvPr/>
        </p:nvSpPr>
        <p:spPr>
          <a:xfrm>
            <a:off x="1575346" y="1463462"/>
            <a:ext cx="17597123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altLang="zh-CN" b="0" dirty="0"/>
              <a:t>Custom Resource</a:t>
            </a:r>
            <a:r>
              <a:rPr lang="zh-CN" altLang="en-US" b="0" dirty="0"/>
              <a:t> </a:t>
            </a:r>
            <a:r>
              <a:rPr lang="en-US" altLang="zh-CN" b="0" dirty="0"/>
              <a:t>Definition(CRD)</a:t>
            </a:r>
            <a:endParaRPr lang="zh-CN" altLang="en-US" b="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8E10236-6944-BD43-8DFD-5A7934A26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346" y="3774983"/>
            <a:ext cx="17261294" cy="802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2097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2">
            <a:extLst>
              <a:ext uri="{FF2B5EF4-FFF2-40B4-BE49-F238E27FC236}">
                <a16:creationId xmlns:a16="http://schemas.microsoft.com/office/drawing/2014/main" id="{057FEA1A-B978-3C46-94B8-AAB25C1A65A1}"/>
              </a:ext>
            </a:extLst>
          </p:cNvPr>
          <p:cNvSpPr txBox="1"/>
          <p:nvPr/>
        </p:nvSpPr>
        <p:spPr>
          <a:xfrm>
            <a:off x="1575346" y="1463462"/>
            <a:ext cx="17597123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altLang="zh-CN" b="0" dirty="0"/>
              <a:t>Custom Resource</a:t>
            </a:r>
            <a:r>
              <a:rPr lang="zh-CN" altLang="en-US" b="0" dirty="0"/>
              <a:t> </a:t>
            </a:r>
            <a:r>
              <a:rPr lang="en-US" altLang="zh-CN" b="0" dirty="0"/>
              <a:t>Definition(CRD)</a:t>
            </a:r>
            <a:endParaRPr lang="zh-CN" altLang="en-US" b="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F338F1B-FF8D-0A45-96FA-847B31E17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4250" y="3627631"/>
            <a:ext cx="9753600" cy="37955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D220A8C-B978-4D40-96B4-BE5F0558FC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1179" y="2940790"/>
            <a:ext cx="8582728" cy="869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8716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2">
            <a:extLst>
              <a:ext uri="{FF2B5EF4-FFF2-40B4-BE49-F238E27FC236}">
                <a16:creationId xmlns:a16="http://schemas.microsoft.com/office/drawing/2014/main" id="{057FEA1A-B978-3C46-94B8-AAB25C1A65A1}"/>
              </a:ext>
            </a:extLst>
          </p:cNvPr>
          <p:cNvSpPr txBox="1"/>
          <p:nvPr/>
        </p:nvSpPr>
        <p:spPr>
          <a:xfrm>
            <a:off x="1575346" y="1463462"/>
            <a:ext cx="13576792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altLang="zh-CN" b="0" dirty="0"/>
              <a:t>Operator=</a:t>
            </a:r>
            <a:r>
              <a:rPr lang="en-US" altLang="zh-CN" b="0" dirty="0" err="1"/>
              <a:t>CRD+Controller</a:t>
            </a:r>
            <a:endParaRPr lang="zh-CN" altLang="en-US" b="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5C6F79-D5CB-3046-9FC3-579AA983F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346" y="3987618"/>
            <a:ext cx="15064101" cy="755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7340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C8B4AA"/>
      </a:accent3>
      <a:accent4>
        <a:srgbClr val="6D757D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97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20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1" i="0" u="none" strike="noStrike" cap="none" spc="0" normalizeH="0" baseline="88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C8B4AA"/>
      </a:accent3>
      <a:accent4>
        <a:srgbClr val="6D757D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97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20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1" i="0" u="none" strike="noStrike" cap="none" spc="0" normalizeH="0" baseline="88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2940</TotalTime>
  <Words>350</Words>
  <Application>Microsoft Macintosh PowerPoint</Application>
  <PresentationFormat>自定义</PresentationFormat>
  <Paragraphs>39</Paragraphs>
  <Slides>15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Microsoft YaHei</vt:lpstr>
      <vt:lpstr>Microsoft YaHei Light</vt:lpstr>
      <vt:lpstr>Helvetica Neue</vt:lpstr>
      <vt:lpstr>Wingdings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swift lee</cp:lastModifiedBy>
  <cp:revision>84</cp:revision>
  <dcterms:modified xsi:type="dcterms:W3CDTF">2021-05-26T08:47:47Z</dcterms:modified>
</cp:coreProperties>
</file>